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8" r:id="rId3"/>
    <p:sldId id="260" r:id="rId4"/>
    <p:sldId id="259" r:id="rId5"/>
    <p:sldId id="262" r:id="rId6"/>
    <p:sldId id="263" r:id="rId7"/>
    <p:sldId id="256" r:id="rId8"/>
    <p:sldId id="261" r:id="rId9"/>
    <p:sldId id="266" r:id="rId10"/>
    <p:sldId id="267" r:id="rId11"/>
  </p:sldIdLst>
  <p:sldSz cx="9906000" cy="6858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85" autoAdjust="0"/>
    <p:restoredTop sz="94660"/>
  </p:normalViewPr>
  <p:slideViewPr>
    <p:cSldViewPr>
      <p:cViewPr>
        <p:scale>
          <a:sx n="74" d="100"/>
          <a:sy n="74" d="100"/>
        </p:scale>
        <p:origin x="-1152" y="-10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7"/>
            <a:ext cx="84201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AF9AD-E616-4AA5-9288-751DCB0133F3}" type="datetimeFigureOut">
              <a:rPr lang="fr-FR" smtClean="0"/>
              <a:t>06/07/2020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21520-F40A-462D-8474-48F0292A4F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9061893"/>
      </p:ext>
    </p:extLst>
  </p:cSld>
  <p:clrMapOvr>
    <a:masterClrMapping/>
  </p:clrMapOvr>
  <p:transition spd="slow" advClick="0" advTm="30000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AF9AD-E616-4AA5-9288-751DCB0133F3}" type="datetimeFigureOut">
              <a:rPr lang="fr-FR" smtClean="0"/>
              <a:t>06/07/2020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21520-F40A-462D-8474-48F0292A4F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6947985"/>
      </p:ext>
    </p:extLst>
  </p:cSld>
  <p:clrMapOvr>
    <a:masterClrMapping/>
  </p:clrMapOvr>
  <p:transition spd="slow" advClick="0" advTm="30000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181850" y="274640"/>
            <a:ext cx="222885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5300" y="274640"/>
            <a:ext cx="652145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AF9AD-E616-4AA5-9288-751DCB0133F3}" type="datetimeFigureOut">
              <a:rPr lang="fr-FR" smtClean="0"/>
              <a:t>06/07/2020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21520-F40A-462D-8474-48F0292A4F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9297211"/>
      </p:ext>
    </p:extLst>
  </p:cSld>
  <p:clrMapOvr>
    <a:masterClrMapping/>
  </p:clrMapOvr>
  <p:transition spd="slow" advClick="0" advTm="30000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AF9AD-E616-4AA5-9288-751DCB0133F3}" type="datetimeFigureOut">
              <a:rPr lang="fr-FR" smtClean="0"/>
              <a:t>06/07/2020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21520-F40A-462D-8474-48F0292A4F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9989286"/>
      </p:ext>
    </p:extLst>
  </p:cSld>
  <p:clrMapOvr>
    <a:masterClrMapping/>
  </p:clrMapOvr>
  <p:transition spd="slow" advClick="0" advTm="30000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4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AF9AD-E616-4AA5-9288-751DCB0133F3}" type="datetimeFigureOut">
              <a:rPr lang="fr-FR" smtClean="0"/>
              <a:t>06/07/2020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21520-F40A-462D-8474-48F0292A4F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4815802"/>
      </p:ext>
    </p:extLst>
  </p:cSld>
  <p:clrMapOvr>
    <a:masterClrMapping/>
  </p:clrMapOvr>
  <p:transition spd="slow" advClick="0" advTm="30000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AF9AD-E616-4AA5-9288-751DCB0133F3}" type="datetimeFigureOut">
              <a:rPr lang="fr-FR" smtClean="0"/>
              <a:t>06/07/2020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21520-F40A-462D-8474-48F0292A4F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6624790"/>
      </p:ext>
    </p:extLst>
  </p:cSld>
  <p:clrMapOvr>
    <a:masterClrMapping/>
  </p:clrMapOvr>
  <p:transition spd="slow" advClick="0" advTm="30000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AF9AD-E616-4AA5-9288-751DCB0133F3}" type="datetimeFigureOut">
              <a:rPr lang="fr-FR" smtClean="0"/>
              <a:t>06/07/2020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21520-F40A-462D-8474-48F0292A4F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4305418"/>
      </p:ext>
    </p:extLst>
  </p:cSld>
  <p:clrMapOvr>
    <a:masterClrMapping/>
  </p:clrMapOvr>
  <p:transition spd="slow" advClick="0" advTm="30000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AF9AD-E616-4AA5-9288-751DCB0133F3}" type="datetimeFigureOut">
              <a:rPr lang="fr-FR" smtClean="0"/>
              <a:t>06/07/2020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21520-F40A-462D-8474-48F0292A4F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3497481"/>
      </p:ext>
    </p:extLst>
  </p:cSld>
  <p:clrMapOvr>
    <a:masterClrMapping/>
  </p:clrMapOvr>
  <p:transition spd="slow" advClick="0" advTm="30000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AF9AD-E616-4AA5-9288-751DCB0133F3}" type="datetimeFigureOut">
              <a:rPr lang="fr-FR" smtClean="0"/>
              <a:t>06/07/2020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21520-F40A-462D-8474-48F0292A4F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5063383"/>
      </p:ext>
    </p:extLst>
  </p:cSld>
  <p:clrMapOvr>
    <a:masterClrMapping/>
  </p:clrMapOvr>
  <p:transition spd="slow" advClick="0" advTm="30000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2" y="273052"/>
            <a:ext cx="553772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1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AF9AD-E616-4AA5-9288-751DCB0133F3}" type="datetimeFigureOut">
              <a:rPr lang="fr-FR" smtClean="0"/>
              <a:t>06/07/2020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21520-F40A-462D-8474-48F0292A4F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7699496"/>
      </p:ext>
    </p:extLst>
  </p:cSld>
  <p:clrMapOvr>
    <a:masterClrMapping/>
  </p:clrMapOvr>
  <p:transition spd="slow" advClick="0" advTm="30000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AF9AD-E616-4AA5-9288-751DCB0133F3}" type="datetimeFigureOut">
              <a:rPr lang="fr-FR" smtClean="0"/>
              <a:t>06/07/2020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21520-F40A-462D-8474-48F0292A4F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5261743"/>
      </p:ext>
    </p:extLst>
  </p:cSld>
  <p:clrMapOvr>
    <a:masterClrMapping/>
  </p:clrMapOvr>
  <p:transition spd="slow" advClick="0" advTm="30000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95300" y="6356352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4AF9AD-E616-4AA5-9288-751DCB0133F3}" type="datetimeFigureOut">
              <a:rPr lang="fr-FR" smtClean="0"/>
              <a:t>06/07/2020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84550" y="6356352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099300" y="6356352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21520-F40A-462D-8474-48F0292A4F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2842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30000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44488" y="1583634"/>
            <a:ext cx="5420074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b="1" cap="small" dirty="0" smtClean="0">
                <a:solidFill>
                  <a:srgbClr val="FF0000"/>
                </a:solidFill>
                <a:latin typeface="Liberation Sans" panose="020B0604020202020204" pitchFamily="34" charset="0"/>
              </a:rPr>
              <a:t>L</a:t>
            </a:r>
            <a:r>
              <a:rPr lang="fr-FR" sz="4000" b="1" cap="small" dirty="0" smtClean="0">
                <a:latin typeface="Liberation Sans" panose="020B0604020202020204" pitchFamily="34" charset="0"/>
              </a:rPr>
              <a:t>uttons</a:t>
            </a:r>
            <a:r>
              <a:rPr lang="fr-FR" sz="4000" b="1" dirty="0" smtClean="0">
                <a:latin typeface="Liberation Sans" panose="020B0604020202020204" pitchFamily="34" charset="0"/>
              </a:rPr>
              <a:t> </a:t>
            </a:r>
            <a:r>
              <a:rPr lang="fr-FR" sz="4000" dirty="0" smtClean="0">
                <a:latin typeface="Liberation Sans" panose="020B0604020202020204" pitchFamily="34" charset="0"/>
              </a:rPr>
              <a:t>contre la</a:t>
            </a:r>
          </a:p>
          <a:p>
            <a:pPr>
              <a:tabLst>
                <a:tab pos="360363" algn="l"/>
              </a:tabLst>
            </a:pPr>
            <a:r>
              <a:rPr lang="fr-FR" sz="4000" b="1" dirty="0">
                <a:latin typeface="Liberation Sans" panose="020B0604020202020204" pitchFamily="34" charset="0"/>
              </a:rPr>
              <a:t>	</a:t>
            </a:r>
            <a:r>
              <a:rPr lang="fr-FR" sz="4000" b="1" cap="small" dirty="0" smtClean="0">
                <a:solidFill>
                  <a:srgbClr val="FF0000"/>
                </a:solidFill>
                <a:latin typeface="Liberation Sans" panose="020B0604020202020204" pitchFamily="34" charset="0"/>
              </a:rPr>
              <a:t>P</a:t>
            </a:r>
            <a:r>
              <a:rPr lang="fr-FR" sz="4000" b="1" cap="small" dirty="0" smtClean="0">
                <a:latin typeface="Liberation Sans" panose="020B0604020202020204" pitchFamily="34" charset="0"/>
              </a:rPr>
              <a:t>récarisation</a:t>
            </a:r>
            <a:r>
              <a:rPr lang="fr-FR" sz="4000" b="1" dirty="0" smtClean="0">
                <a:latin typeface="Liberation Sans" panose="020B0604020202020204" pitchFamily="34" charset="0"/>
              </a:rPr>
              <a:t> </a:t>
            </a:r>
            <a:r>
              <a:rPr lang="fr-FR" sz="4000" dirty="0" smtClean="0">
                <a:latin typeface="Liberation Sans" panose="020B0604020202020204" pitchFamily="34" charset="0"/>
              </a:rPr>
              <a:t>et la</a:t>
            </a:r>
          </a:p>
          <a:p>
            <a:pPr>
              <a:tabLst>
                <a:tab pos="720725" algn="l"/>
              </a:tabLst>
            </a:pPr>
            <a:r>
              <a:rPr lang="fr-FR" sz="4000" b="1" dirty="0" smtClean="0">
                <a:latin typeface="Liberation Sans" panose="020B0604020202020204" pitchFamily="34" charset="0"/>
              </a:rPr>
              <a:t>	</a:t>
            </a:r>
            <a:r>
              <a:rPr lang="fr-FR" sz="4000" b="1" cap="small" dirty="0" smtClean="0">
                <a:solidFill>
                  <a:srgbClr val="FF0000"/>
                </a:solidFill>
                <a:latin typeface="Liberation Sans" panose="020B0604020202020204" pitchFamily="34" charset="0"/>
              </a:rPr>
              <a:t>P</a:t>
            </a:r>
            <a:r>
              <a:rPr lang="fr-FR" sz="4000" b="1" cap="small" dirty="0" smtClean="0">
                <a:latin typeface="Liberation Sans" panose="020B0604020202020204" pitchFamily="34" charset="0"/>
              </a:rPr>
              <a:t>rivatisation </a:t>
            </a:r>
            <a:r>
              <a:rPr lang="fr-FR" sz="4000" dirty="0" smtClean="0">
                <a:latin typeface="Liberation Sans" panose="020B0604020202020204" pitchFamily="34" charset="0"/>
              </a:rPr>
              <a:t>de la </a:t>
            </a:r>
          </a:p>
          <a:p>
            <a:pPr>
              <a:tabLst>
                <a:tab pos="1081088" algn="l"/>
              </a:tabLst>
            </a:pPr>
            <a:r>
              <a:rPr lang="fr-FR" sz="4000" b="1" dirty="0" smtClean="0">
                <a:latin typeface="Liberation Sans" panose="020B0604020202020204" pitchFamily="34" charset="0"/>
              </a:rPr>
              <a:t>	</a:t>
            </a:r>
            <a:r>
              <a:rPr lang="fr-FR" sz="4000" b="1" cap="small" dirty="0" smtClean="0">
                <a:solidFill>
                  <a:srgbClr val="FF0000"/>
                </a:solidFill>
                <a:latin typeface="Liberation Sans" panose="020B0604020202020204" pitchFamily="34" charset="0"/>
              </a:rPr>
              <a:t>R</a:t>
            </a:r>
            <a:r>
              <a:rPr lang="fr-FR" sz="4000" b="1" cap="small" dirty="0" smtClean="0">
                <a:latin typeface="Liberation Sans" panose="020B0604020202020204" pitchFamily="34" charset="0"/>
              </a:rPr>
              <a:t>echerche !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0388" y="1988840"/>
            <a:ext cx="3616414" cy="2896262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1964" y="5815843"/>
            <a:ext cx="1779588" cy="1042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9318875"/>
      </p:ext>
    </p:extLst>
  </p:cSld>
  <p:clrMapOvr>
    <a:masterClrMapping/>
  </p:clrMapOvr>
  <p:transition spd="slow" advClick="0" advTm="20000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44488" y="562690"/>
            <a:ext cx="5420074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b="1" cap="small" dirty="0" smtClean="0">
                <a:solidFill>
                  <a:srgbClr val="FF0000"/>
                </a:solidFill>
                <a:latin typeface="Liberation Sans" panose="020B0604020202020204" pitchFamily="34" charset="0"/>
              </a:rPr>
              <a:t>L</a:t>
            </a:r>
            <a:r>
              <a:rPr lang="fr-FR" sz="4000" b="1" cap="small" dirty="0" smtClean="0">
                <a:latin typeface="Liberation Sans" panose="020B0604020202020204" pitchFamily="34" charset="0"/>
              </a:rPr>
              <a:t>uttons</a:t>
            </a:r>
            <a:r>
              <a:rPr lang="fr-FR" sz="4000" b="1" dirty="0" smtClean="0">
                <a:latin typeface="Liberation Sans" panose="020B0604020202020204" pitchFamily="34" charset="0"/>
              </a:rPr>
              <a:t> </a:t>
            </a:r>
            <a:r>
              <a:rPr lang="fr-FR" sz="4000" dirty="0" smtClean="0">
                <a:latin typeface="Liberation Sans" panose="020B0604020202020204" pitchFamily="34" charset="0"/>
              </a:rPr>
              <a:t>contre la</a:t>
            </a:r>
          </a:p>
          <a:p>
            <a:pPr>
              <a:tabLst>
                <a:tab pos="360363" algn="l"/>
              </a:tabLst>
            </a:pPr>
            <a:r>
              <a:rPr lang="fr-FR" sz="4000" b="1" dirty="0">
                <a:latin typeface="Liberation Sans" panose="020B0604020202020204" pitchFamily="34" charset="0"/>
              </a:rPr>
              <a:t>	</a:t>
            </a:r>
            <a:r>
              <a:rPr lang="fr-FR" sz="4000" b="1" cap="small" dirty="0" smtClean="0">
                <a:solidFill>
                  <a:srgbClr val="FF0000"/>
                </a:solidFill>
                <a:latin typeface="Liberation Sans" panose="020B0604020202020204" pitchFamily="34" charset="0"/>
              </a:rPr>
              <a:t>P</a:t>
            </a:r>
            <a:r>
              <a:rPr lang="fr-FR" sz="4000" b="1" cap="small" dirty="0" smtClean="0">
                <a:latin typeface="Liberation Sans" panose="020B0604020202020204" pitchFamily="34" charset="0"/>
              </a:rPr>
              <a:t>récarisation</a:t>
            </a:r>
            <a:r>
              <a:rPr lang="fr-FR" sz="4000" b="1" dirty="0" smtClean="0">
                <a:latin typeface="Liberation Sans" panose="020B0604020202020204" pitchFamily="34" charset="0"/>
              </a:rPr>
              <a:t> </a:t>
            </a:r>
            <a:r>
              <a:rPr lang="fr-FR" sz="4000" dirty="0" smtClean="0">
                <a:latin typeface="Liberation Sans" panose="020B0604020202020204" pitchFamily="34" charset="0"/>
              </a:rPr>
              <a:t>et la</a:t>
            </a:r>
          </a:p>
          <a:p>
            <a:pPr>
              <a:tabLst>
                <a:tab pos="720725" algn="l"/>
              </a:tabLst>
            </a:pPr>
            <a:r>
              <a:rPr lang="fr-FR" sz="4000" b="1" dirty="0" smtClean="0">
                <a:latin typeface="Liberation Sans" panose="020B0604020202020204" pitchFamily="34" charset="0"/>
              </a:rPr>
              <a:t>	</a:t>
            </a:r>
            <a:r>
              <a:rPr lang="fr-FR" sz="4000" b="1" cap="small" dirty="0" smtClean="0">
                <a:solidFill>
                  <a:srgbClr val="FF0000"/>
                </a:solidFill>
                <a:latin typeface="Liberation Sans" panose="020B0604020202020204" pitchFamily="34" charset="0"/>
              </a:rPr>
              <a:t>P</a:t>
            </a:r>
            <a:r>
              <a:rPr lang="fr-FR" sz="4000" b="1" cap="small" dirty="0" smtClean="0">
                <a:latin typeface="Liberation Sans" panose="020B0604020202020204" pitchFamily="34" charset="0"/>
              </a:rPr>
              <a:t>rivatisation </a:t>
            </a:r>
            <a:r>
              <a:rPr lang="fr-FR" sz="4000" dirty="0" smtClean="0">
                <a:latin typeface="Liberation Sans" panose="020B0604020202020204" pitchFamily="34" charset="0"/>
              </a:rPr>
              <a:t>de la </a:t>
            </a:r>
          </a:p>
          <a:p>
            <a:pPr>
              <a:tabLst>
                <a:tab pos="1081088" algn="l"/>
              </a:tabLst>
            </a:pPr>
            <a:r>
              <a:rPr lang="fr-FR" sz="4000" b="1" dirty="0" smtClean="0">
                <a:latin typeface="Liberation Sans" panose="020B0604020202020204" pitchFamily="34" charset="0"/>
              </a:rPr>
              <a:t>	</a:t>
            </a:r>
            <a:r>
              <a:rPr lang="fr-FR" sz="4000" b="1" cap="small" dirty="0" smtClean="0">
                <a:solidFill>
                  <a:srgbClr val="FF0000"/>
                </a:solidFill>
                <a:latin typeface="Liberation Sans" panose="020B0604020202020204" pitchFamily="34" charset="0"/>
              </a:rPr>
              <a:t>R</a:t>
            </a:r>
            <a:r>
              <a:rPr lang="fr-FR" sz="4000" b="1" cap="small" dirty="0" smtClean="0">
                <a:latin typeface="Liberation Sans" panose="020B0604020202020204" pitchFamily="34" charset="0"/>
              </a:rPr>
              <a:t>echerche !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0388" y="967896"/>
            <a:ext cx="3616414" cy="2896262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1964" y="5815843"/>
            <a:ext cx="1779588" cy="1042157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105309" y="3845947"/>
            <a:ext cx="969538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b="1" dirty="0" smtClean="0">
                <a:latin typeface="Liberation Sans" panose="020B0604020202020204" pitchFamily="34" charset="0"/>
              </a:rPr>
              <a:t>NON à la LPPR</a:t>
            </a:r>
          </a:p>
          <a:p>
            <a:pPr algn="ctr"/>
            <a:r>
              <a:rPr lang="fr-FR" sz="4000" b="1" dirty="0" smtClean="0">
                <a:solidFill>
                  <a:srgbClr val="FF0000"/>
                </a:solidFill>
                <a:latin typeface="Liberation Sans" panose="020B0604020202020204" pitchFamily="34" charset="0"/>
              </a:rPr>
              <a:t>Toutes et tous mobilisé-e-s le 8 juillet</a:t>
            </a:r>
          </a:p>
          <a:p>
            <a:pPr algn="ctr"/>
            <a:r>
              <a:rPr lang="fr-FR" sz="2800" b="1" i="1" dirty="0" smtClean="0">
                <a:latin typeface="Liberation Sans" panose="020B0604020202020204" pitchFamily="34" charset="0"/>
              </a:rPr>
              <a:t>Jour du passage du projet de loi en conseil des ministres</a:t>
            </a:r>
          </a:p>
        </p:txBody>
      </p:sp>
    </p:spTree>
    <p:extLst>
      <p:ext uri="{BB962C8B-B14F-4D97-AF65-F5344CB8AC3E}">
        <p14:creationId xmlns:p14="http://schemas.microsoft.com/office/powerpoint/2010/main" val="1277115336"/>
      </p:ext>
    </p:extLst>
  </p:cSld>
  <p:clrMapOvr>
    <a:masterClrMapping/>
  </p:clrMapOvr>
  <p:transition spd="slow" advClick="0" advTm="20000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199154" y="116632"/>
            <a:ext cx="35076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b="1" dirty="0" smtClean="0">
                <a:latin typeface="Liberation Sans" panose="020B0604020202020204" pitchFamily="34" charset="0"/>
              </a:rPr>
              <a:t>La LPPR </a:t>
            </a:r>
            <a:r>
              <a:rPr lang="fr-FR" sz="3600" b="1" dirty="0">
                <a:latin typeface="Liberation Sans" panose="020B0604020202020204" pitchFamily="34" charset="0"/>
              </a:rPr>
              <a:t>c’est…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128464" y="5157192"/>
            <a:ext cx="80135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fr-FR" sz="1400" i="1" dirty="0" smtClean="0">
                <a:latin typeface="Liberation Sans" panose="020B0604020202020204" pitchFamily="34" charset="0"/>
              </a:rPr>
              <a:t>* Pour cette projection, nous avons converti cet « effort » en augmentation proportionnelle (variation exponentielle), car si nous nous en tenons à +500M€ par an, aucune chance d’atteindre les 1%, on recule par rapport à  cet objectif !</a:t>
            </a:r>
          </a:p>
          <a:p>
            <a:pPr>
              <a:spcAft>
                <a:spcPts val="600"/>
              </a:spcAft>
            </a:pPr>
            <a:r>
              <a:rPr lang="fr-FR" sz="1400" i="1" dirty="0" smtClean="0">
                <a:latin typeface="Liberation Sans" panose="020B0604020202020204" pitchFamily="34" charset="0"/>
              </a:rPr>
              <a:t>** DIRDA </a:t>
            </a:r>
            <a:r>
              <a:rPr lang="fr-FR" sz="1400" i="1" dirty="0">
                <a:latin typeface="Liberation Sans" panose="020B0604020202020204" pitchFamily="34" charset="0"/>
              </a:rPr>
              <a:t>: Dépense Intérieure de Recherche Développement des Administrations</a:t>
            </a:r>
          </a:p>
          <a:p>
            <a:pPr>
              <a:spcAft>
                <a:spcPts val="600"/>
              </a:spcAft>
            </a:pPr>
            <a:r>
              <a:rPr lang="fr-FR" sz="1400" i="1" dirty="0" smtClean="0">
                <a:latin typeface="Liberation Sans" panose="020B0604020202020204" pitchFamily="34" charset="0"/>
              </a:rPr>
              <a:t>** </a:t>
            </a:r>
            <a:r>
              <a:rPr lang="fr-FR" sz="1400" i="1" dirty="0">
                <a:latin typeface="Liberation Sans" panose="020B0604020202020204" pitchFamily="34" charset="0"/>
              </a:rPr>
              <a:t>En se basant sur l’évolution moyenne du PIB depuis 2009, donc incluant la période de récession, et donc dans la projection la plus favorable  pour atteindre l’objectif fixé.</a:t>
            </a:r>
          </a:p>
        </p:txBody>
      </p:sp>
      <p:graphicFrame>
        <p:nvGraphicFramePr>
          <p:cNvPr id="3" name="Obje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0593648"/>
              </p:ext>
            </p:extLst>
          </p:nvPr>
        </p:nvGraphicFramePr>
        <p:xfrm>
          <a:off x="4178818" y="754218"/>
          <a:ext cx="5670726" cy="42356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2" name="SPW 12.0 Graph" r:id="rId3" imgW="5911846" imgH="4416673" progId="SigmaPlotGraphicObject.11">
                  <p:embed/>
                </p:oleObj>
              </mc:Choice>
              <mc:Fallback>
                <p:oleObj name="SPW 12.0 Graph" r:id="rId3" imgW="5911846" imgH="4416673" progId="SigmaPlotGraphicObjec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78818" y="754218"/>
                        <a:ext cx="5670726" cy="42356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128464" y="908720"/>
            <a:ext cx="4032448" cy="374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fr-FR" b="1" dirty="0">
                <a:latin typeface="Liberation Sans" panose="020B0604020202020204" pitchFamily="34" charset="0"/>
              </a:rPr>
              <a:t>En moyenne 500M€ </a:t>
            </a:r>
            <a:r>
              <a:rPr lang="fr-FR" b="1" dirty="0" smtClean="0">
                <a:latin typeface="Liberation Sans" panose="020B0604020202020204" pitchFamily="34" charset="0"/>
              </a:rPr>
              <a:t>de plus par </a:t>
            </a:r>
            <a:r>
              <a:rPr lang="fr-FR" b="1" dirty="0">
                <a:latin typeface="Liberation Sans" panose="020B0604020202020204" pitchFamily="34" charset="0"/>
              </a:rPr>
              <a:t>an pendant 10 ans.</a:t>
            </a:r>
          </a:p>
          <a:p>
            <a:pPr>
              <a:lnSpc>
                <a:spcPct val="120000"/>
              </a:lnSpc>
            </a:pPr>
            <a:endParaRPr lang="fr-FR" b="1" dirty="0">
              <a:latin typeface="Liberation Sans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fr-FR" b="1" dirty="0" smtClean="0">
                <a:latin typeface="Liberation Sans" panose="020B0604020202020204" pitchFamily="34" charset="0"/>
              </a:rPr>
              <a:t>En </a:t>
            </a:r>
            <a:r>
              <a:rPr lang="fr-FR" b="1" dirty="0">
                <a:latin typeface="Liberation Sans" panose="020B0604020202020204" pitchFamily="34" charset="0"/>
              </a:rPr>
              <a:t>projetant * </a:t>
            </a:r>
            <a:r>
              <a:rPr lang="fr-FR" b="1" dirty="0" smtClean="0">
                <a:latin typeface="Liberation Sans" panose="020B0604020202020204" pitchFamily="34" charset="0"/>
              </a:rPr>
              <a:t>un tel </a:t>
            </a:r>
            <a:r>
              <a:rPr lang="fr-FR" b="1" dirty="0">
                <a:latin typeface="Liberation Sans" panose="020B0604020202020204" pitchFamily="34" charset="0"/>
              </a:rPr>
              <a:t>« effort » </a:t>
            </a:r>
            <a:r>
              <a:rPr lang="fr-FR" b="1" dirty="0" smtClean="0">
                <a:latin typeface="Liberation Sans" panose="020B0604020202020204" pitchFamily="34" charset="0"/>
              </a:rPr>
              <a:t>consenti il </a:t>
            </a:r>
            <a:r>
              <a:rPr lang="fr-FR" b="1" dirty="0">
                <a:latin typeface="Liberation Sans" panose="020B0604020202020204" pitchFamily="34" charset="0"/>
              </a:rPr>
              <a:t>faudra attendre </a:t>
            </a:r>
            <a:r>
              <a:rPr lang="fr-FR" b="1" dirty="0">
                <a:solidFill>
                  <a:srgbClr val="FF0000"/>
                </a:solidFill>
                <a:latin typeface="Liberation Sans" panose="020B0604020202020204" pitchFamily="34" charset="0"/>
              </a:rPr>
              <a:t>2062</a:t>
            </a:r>
            <a:r>
              <a:rPr lang="fr-FR" b="1" dirty="0">
                <a:latin typeface="Liberation Sans" panose="020B0604020202020204" pitchFamily="34" charset="0"/>
              </a:rPr>
              <a:t> pour atteindre l’objectif fixé d’une dépense intérieure de recherche publique (DIRDA</a:t>
            </a:r>
            <a:r>
              <a:rPr lang="fr-FR" b="1" dirty="0" smtClean="0">
                <a:latin typeface="Liberation Sans" panose="020B0604020202020204" pitchFamily="34" charset="0"/>
              </a:rPr>
              <a:t>**) </a:t>
            </a:r>
            <a:r>
              <a:rPr lang="fr-FR" b="1" dirty="0">
                <a:latin typeface="Liberation Sans" panose="020B0604020202020204" pitchFamily="34" charset="0"/>
              </a:rPr>
              <a:t>s’élevant à 1% du PIB</a:t>
            </a:r>
            <a:r>
              <a:rPr lang="fr-FR" b="1" dirty="0" smtClean="0">
                <a:latin typeface="Liberation Sans" panose="020B0604020202020204" pitchFamily="34" charset="0"/>
              </a:rPr>
              <a:t>***.</a:t>
            </a:r>
            <a:endParaRPr lang="fr-FR" b="1" dirty="0">
              <a:latin typeface="Liberation Sans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fr-FR" b="1" dirty="0">
              <a:latin typeface="Liberation Sans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fr-FR" b="1" dirty="0">
                <a:latin typeface="Liberation Sans" panose="020B0604020202020204" pitchFamily="34" charset="0"/>
              </a:rPr>
              <a:t>C’est ça une</a:t>
            </a:r>
            <a:r>
              <a:rPr lang="fr-FR" b="1" dirty="0">
                <a:solidFill>
                  <a:srgbClr val="FF0000"/>
                </a:solidFill>
                <a:latin typeface="Liberation Sans" panose="020B0604020202020204" pitchFamily="34" charset="0"/>
              </a:rPr>
              <a:t> « réforme ambitieuse » principalement « budgétaire » ?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1964" y="5815843"/>
            <a:ext cx="1779588" cy="1042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7699676"/>
      </p:ext>
    </p:extLst>
  </p:cSld>
  <p:clrMapOvr>
    <a:masterClrMapping/>
  </p:clrMapOvr>
  <p:transition spd="slow" advClick="0" advTm="25000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210703" y="46365"/>
            <a:ext cx="34307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b="1" dirty="0">
                <a:latin typeface="Liberation Sans" panose="020B0604020202020204" pitchFamily="34" charset="0"/>
              </a:rPr>
              <a:t>Avec la LPPR…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488504" y="836712"/>
            <a:ext cx="9073008" cy="59308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fr-FR" sz="2000" b="1" dirty="0">
                <a:latin typeface="Liberation Sans" panose="020B0604020202020204" pitchFamily="34" charset="0"/>
              </a:rPr>
              <a:t>Pas d’augmentation directe des crédits de base des laboratoires et des services… Mais </a:t>
            </a:r>
            <a:r>
              <a:rPr lang="fr-FR" sz="2000" b="1" dirty="0">
                <a:solidFill>
                  <a:srgbClr val="FF0000"/>
                </a:solidFill>
                <a:latin typeface="Liberation Sans" panose="020B0604020202020204" pitchFamily="34" charset="0"/>
              </a:rPr>
              <a:t>1Md€ de plus pour l’ANR </a:t>
            </a:r>
            <a:r>
              <a:rPr lang="fr-FR" sz="2000" b="1" dirty="0">
                <a:latin typeface="Liberation Sans" panose="020B0604020202020204" pitchFamily="34" charset="0"/>
              </a:rPr>
              <a:t>au bout de 7 ans.</a:t>
            </a:r>
          </a:p>
          <a:p>
            <a:pPr>
              <a:lnSpc>
                <a:spcPct val="120000"/>
              </a:lnSpc>
            </a:pPr>
            <a:r>
              <a:rPr lang="fr-FR" sz="2000" b="1" dirty="0">
                <a:latin typeface="Liberation Sans" panose="020B0604020202020204" pitchFamily="34" charset="0"/>
              </a:rPr>
              <a:t>Et c’est le préciput sur les projets gagnés qui financera les établissements</a:t>
            </a:r>
            <a:r>
              <a:rPr lang="fr-FR" sz="2000" b="1" dirty="0" smtClean="0">
                <a:latin typeface="Liberation Sans" panose="020B0604020202020204" pitchFamily="34" charset="0"/>
              </a:rPr>
              <a:t>…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fr-FR" sz="2000" b="1" dirty="0" smtClean="0">
                <a:latin typeface="Liberation Sans" panose="020B0604020202020204" pitchFamily="34" charset="0"/>
              </a:rPr>
              <a:t>De fait, il est préconisé dans le rapport que </a:t>
            </a:r>
            <a:r>
              <a:rPr lang="fr-FR" sz="2000" b="1" dirty="0">
                <a:latin typeface="Liberation Sans" panose="020B0604020202020204" pitchFamily="34" charset="0"/>
              </a:rPr>
              <a:t>les crédits des organismes ne soient plus pérennes !</a:t>
            </a:r>
          </a:p>
          <a:p>
            <a:pPr algn="r">
              <a:lnSpc>
                <a:spcPct val="120000"/>
              </a:lnSpc>
            </a:pPr>
            <a:r>
              <a:rPr lang="fr-FR" b="1" i="1" dirty="0">
                <a:latin typeface="Liberation Sans" panose="020B0604020202020204" pitchFamily="34" charset="0"/>
              </a:rPr>
              <a:t>(Articles  2, 11 et rapport annexé) </a:t>
            </a:r>
          </a:p>
          <a:p>
            <a:pPr>
              <a:lnSpc>
                <a:spcPct val="120000"/>
              </a:lnSpc>
            </a:pPr>
            <a:endParaRPr lang="fr-FR" sz="1400" b="1" dirty="0">
              <a:latin typeface="Liberation Sans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fr-FR" b="1" dirty="0">
                <a:latin typeface="Liberation Sans" panose="020B0604020202020204" pitchFamily="34" charset="0"/>
              </a:rPr>
              <a:t>Autant dire que la chasse aux contrats n’est pas près de s’arrêter…</a:t>
            </a:r>
          </a:p>
          <a:p>
            <a:pPr>
              <a:lnSpc>
                <a:spcPct val="120000"/>
              </a:lnSpc>
            </a:pPr>
            <a:r>
              <a:rPr lang="fr-FR" b="1" dirty="0">
                <a:latin typeface="Liberation Sans" panose="020B0604020202020204" pitchFamily="34" charset="0"/>
              </a:rPr>
              <a:t>… Malgré tout ce qu’elle comporte de gaspillage d’argent public, car en masse salariale, le temps total passé à chercher des contrats est à peu près équivalent à ce que le contrat retenu </a:t>
            </a:r>
            <a:r>
              <a:rPr lang="fr-FR" b="1" dirty="0" smtClean="0">
                <a:latin typeface="Liberation Sans" panose="020B0604020202020204" pitchFamily="34" charset="0"/>
              </a:rPr>
              <a:t>rapporte </a:t>
            </a:r>
            <a:r>
              <a:rPr lang="fr-FR" b="1" dirty="0">
                <a:latin typeface="Liberation Sans" panose="020B0604020202020204" pitchFamily="34" charset="0"/>
              </a:rPr>
              <a:t>!</a:t>
            </a:r>
          </a:p>
          <a:p>
            <a:pPr>
              <a:lnSpc>
                <a:spcPct val="120000"/>
              </a:lnSpc>
            </a:pPr>
            <a:r>
              <a:rPr lang="fr-FR" b="1" dirty="0">
                <a:latin typeface="Liberation Sans" panose="020B0604020202020204" pitchFamily="34" charset="0"/>
              </a:rPr>
              <a:t>… Et tout ce qu’elle implique en termes de développement de la précarité.</a:t>
            </a:r>
          </a:p>
          <a:p>
            <a:pPr>
              <a:lnSpc>
                <a:spcPct val="120000"/>
              </a:lnSpc>
            </a:pPr>
            <a:endParaRPr lang="fr-FR" sz="1400" b="1" dirty="0">
              <a:latin typeface="Liberation Sans" panose="020B0604020202020204" pitchFamily="34" charset="0"/>
            </a:endParaRPr>
          </a:p>
          <a:p>
            <a:pPr algn="ctr">
              <a:lnSpc>
                <a:spcPct val="120000"/>
              </a:lnSpc>
            </a:pPr>
            <a:r>
              <a:rPr lang="fr-FR" sz="2000" b="1" dirty="0">
                <a:solidFill>
                  <a:srgbClr val="FF0000"/>
                </a:solidFill>
                <a:latin typeface="Liberation Sans" panose="020B0604020202020204" pitchFamily="34" charset="0"/>
              </a:rPr>
              <a:t>Avec ces 1Md€ on aurait pu embaucher et faire bosser plus de </a:t>
            </a:r>
            <a:br>
              <a:rPr lang="fr-FR" sz="2000" b="1" dirty="0">
                <a:solidFill>
                  <a:srgbClr val="FF0000"/>
                </a:solidFill>
                <a:latin typeface="Liberation Sans" panose="020B0604020202020204" pitchFamily="34" charset="0"/>
              </a:rPr>
            </a:br>
            <a:r>
              <a:rPr lang="fr-FR" sz="2000" b="1" dirty="0">
                <a:solidFill>
                  <a:srgbClr val="FF0000"/>
                </a:solidFill>
                <a:latin typeface="Liberation Sans" panose="020B0604020202020204" pitchFamily="34" charset="0"/>
              </a:rPr>
              <a:t>9500 titulaires.*</a:t>
            </a:r>
          </a:p>
          <a:p>
            <a:pPr>
              <a:lnSpc>
                <a:spcPct val="120000"/>
              </a:lnSpc>
            </a:pPr>
            <a:endParaRPr lang="fr-FR" sz="2000" b="1" dirty="0">
              <a:solidFill>
                <a:srgbClr val="FF0000"/>
              </a:solidFill>
              <a:latin typeface="Liberation Sans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fr-FR" sz="1600" b="1" i="1" dirty="0">
                <a:latin typeface="Liberation Sans" panose="020B0604020202020204" pitchFamily="34" charset="0"/>
              </a:rPr>
              <a:t>* Sur la base du coût d’un emploi entièrement environné au CNRS soit 105000€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3400" y="6056786"/>
            <a:ext cx="1368152" cy="801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2650067"/>
      </p:ext>
    </p:extLst>
  </p:cSld>
  <p:clrMapOvr>
    <a:masterClrMapping/>
  </p:clrMapOvr>
  <p:transition spd="slow" advClick="0" advTm="25000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237627" y="404664"/>
            <a:ext cx="34307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b="1" dirty="0">
                <a:latin typeface="Liberation Sans" panose="020B0604020202020204" pitchFamily="34" charset="0"/>
              </a:rPr>
              <a:t>Avec la LPPR…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272480" y="980728"/>
            <a:ext cx="9433047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800" b="1" dirty="0">
                <a:latin typeface="Liberation Sans" panose="020B0604020202020204" pitchFamily="34" charset="0"/>
              </a:rPr>
              <a:t>Tu pourras rester précaire toute ta vie…</a:t>
            </a:r>
          </a:p>
          <a:p>
            <a:pPr>
              <a:lnSpc>
                <a:spcPct val="150000"/>
              </a:lnSpc>
            </a:pPr>
            <a:r>
              <a:rPr lang="fr-FR" sz="2800" b="1" dirty="0">
                <a:latin typeface="Liberation Sans" panose="020B0604020202020204" pitchFamily="34" charset="0"/>
              </a:rPr>
              <a:t>Mais, ça s’</a:t>
            </a:r>
            <a:r>
              <a:rPr lang="fr-FR" sz="2800" b="1" dirty="0" err="1">
                <a:latin typeface="Liberation Sans" panose="020B0604020202020204" pitchFamily="34" charset="0"/>
              </a:rPr>
              <a:t>appelera</a:t>
            </a:r>
            <a:r>
              <a:rPr lang="fr-FR" sz="2800" b="1" dirty="0">
                <a:latin typeface="Liberation Sans" panose="020B0604020202020204" pitchFamily="34" charset="0"/>
              </a:rPr>
              <a:t> </a:t>
            </a:r>
            <a:r>
              <a:rPr lang="fr-FR" sz="2800" b="1" dirty="0">
                <a:solidFill>
                  <a:srgbClr val="FF0000"/>
                </a:solidFill>
                <a:latin typeface="Liberation Sans" panose="020B0604020202020204" pitchFamily="34" charset="0"/>
              </a:rPr>
              <a:t>un CDI !</a:t>
            </a:r>
          </a:p>
          <a:p>
            <a:pPr algn="r">
              <a:lnSpc>
                <a:spcPct val="150000"/>
              </a:lnSpc>
            </a:pPr>
            <a:r>
              <a:rPr lang="fr-FR" sz="2000" b="1" i="1" dirty="0">
                <a:latin typeface="Liberation Sans" panose="020B0604020202020204" pitchFamily="34" charset="0"/>
              </a:rPr>
              <a:t>(Article 5 du projet de loi)</a:t>
            </a:r>
          </a:p>
          <a:p>
            <a:pPr>
              <a:lnSpc>
                <a:spcPct val="150000"/>
              </a:lnSpc>
            </a:pPr>
            <a:endParaRPr lang="fr-FR" sz="2800" b="1" dirty="0" smtClean="0">
              <a:latin typeface="Liberation Sans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fr-FR" sz="2800" b="1" dirty="0" smtClean="0">
              <a:latin typeface="Liberation Sans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fr-FR" sz="2800" b="1" dirty="0">
              <a:latin typeface="Liberation Sans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fr-FR" sz="2800" b="1" dirty="0">
              <a:latin typeface="Liberation Sans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fr-FR" sz="2800" b="1" dirty="0">
                <a:latin typeface="Liberation Sans" panose="020B0604020202020204" pitchFamily="34" charset="0"/>
              </a:rPr>
              <a:t>Et c’est comme ça que le Ministère envisage d’« améliorer l'attractivité des métiers scientifiques » !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6859" y="5877272"/>
            <a:ext cx="1674693" cy="980728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051" y="2420888"/>
            <a:ext cx="3747165" cy="298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559021"/>
      </p:ext>
    </p:extLst>
  </p:cSld>
  <p:clrMapOvr>
    <a:masterClrMapping/>
  </p:clrMapOvr>
  <p:transition spd="slow" advClick="0" advTm="10000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89892" y="99796"/>
            <a:ext cx="91262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b="1" dirty="0">
                <a:latin typeface="Liberation Sans" panose="020B0604020202020204" pitchFamily="34" charset="0"/>
              </a:rPr>
              <a:t>La LPPR crée le CDI de projet scientifique…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200472" y="548680"/>
            <a:ext cx="9496678" cy="6047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fr-FR" sz="2000" b="1" i="1" dirty="0">
                <a:latin typeface="Liberation Sans" panose="020B0604020202020204" pitchFamily="34" charset="0"/>
              </a:rPr>
              <a:t>(Article 5 du projet de loi)</a:t>
            </a:r>
          </a:p>
          <a:p>
            <a:pPr>
              <a:lnSpc>
                <a:spcPct val="150000"/>
              </a:lnSpc>
            </a:pPr>
            <a:r>
              <a:rPr lang="fr-FR" sz="2800" b="1" dirty="0" smtClean="0">
                <a:latin typeface="Liberation Sans" panose="020B0604020202020204" pitchFamily="34" charset="0"/>
              </a:rPr>
              <a:t>Il </a:t>
            </a:r>
            <a:r>
              <a:rPr lang="fr-FR" sz="2800" b="1" dirty="0">
                <a:latin typeface="Liberation Sans" panose="020B0604020202020204" pitchFamily="34" charset="0"/>
              </a:rPr>
              <a:t>faut lire : </a:t>
            </a:r>
          </a:p>
          <a:p>
            <a:pPr algn="ctr">
              <a:lnSpc>
                <a:spcPct val="150000"/>
              </a:lnSpc>
            </a:pPr>
            <a:r>
              <a:rPr lang="fr-FR" sz="2800" b="1" dirty="0">
                <a:solidFill>
                  <a:srgbClr val="FF0000"/>
                </a:solidFill>
                <a:latin typeface="Liberation Sans" panose="020B0604020202020204" pitchFamily="34" charset="0"/>
              </a:rPr>
              <a:t>Contrat à durée indéfinie et à dépendance infinie</a:t>
            </a:r>
          </a:p>
          <a:p>
            <a:pPr>
              <a:lnSpc>
                <a:spcPct val="150000"/>
              </a:lnSpc>
            </a:pPr>
            <a:endParaRPr lang="fr-FR" sz="1400" b="1" dirty="0" smtClean="0">
              <a:latin typeface="Liberation Sans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fr-FR" sz="1400" b="1" dirty="0">
              <a:latin typeface="Liberation Sans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fr-FR" sz="1400" b="1" dirty="0" smtClean="0">
              <a:latin typeface="Liberation Sans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fr-FR" sz="1400" b="1" dirty="0" smtClean="0">
              <a:latin typeface="Liberation Sans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fr-FR" sz="1400" b="1" dirty="0">
              <a:latin typeface="Liberation Sans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fr-FR" sz="1400" b="1" dirty="0">
              <a:latin typeface="Liberation Sans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fr-FR" sz="1400" b="1" dirty="0" smtClean="0">
              <a:latin typeface="Liberation Sans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fr-FR" sz="1400" b="1" dirty="0" smtClean="0">
              <a:latin typeface="Liberation Sans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fr-FR" sz="1400" b="1" dirty="0">
              <a:latin typeface="Liberation Sans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fr-FR" sz="2800" b="1" dirty="0">
                <a:latin typeface="Liberation Sans" panose="020B0604020202020204" pitchFamily="34" charset="0"/>
              </a:rPr>
              <a:t>Et c’est comme ça que le Ministère envisage d’« améliorer l'attractivité des métiers scientifiques » !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6859" y="5877272"/>
            <a:ext cx="1674693" cy="980728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5273" y="2276872"/>
            <a:ext cx="3801878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3767802"/>
      </p:ext>
    </p:extLst>
  </p:cSld>
  <p:clrMapOvr>
    <a:masterClrMapping/>
  </p:clrMapOvr>
  <p:transition spd="slow" advClick="0" advTm="10000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28465" y="404664"/>
            <a:ext cx="9649072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800" b="1" dirty="0" smtClean="0">
                <a:latin typeface="Liberation Sans" panose="020B0604020202020204" pitchFamily="34" charset="0"/>
              </a:rPr>
              <a:t>Si tu veux faire de la recherche dans le privé,</a:t>
            </a:r>
          </a:p>
          <a:p>
            <a:pPr indent="360363">
              <a:lnSpc>
                <a:spcPct val="150000"/>
              </a:lnSpc>
            </a:pPr>
            <a:r>
              <a:rPr lang="fr-FR" sz="2800" b="1" dirty="0">
                <a:latin typeface="Liberation Sans" panose="020B0604020202020204" pitchFamily="34" charset="0"/>
              </a:rPr>
              <a:t>t</a:t>
            </a:r>
            <a:r>
              <a:rPr lang="fr-FR" sz="2800" b="1" dirty="0" smtClean="0">
                <a:latin typeface="Liberation Sans" panose="020B0604020202020204" pitchFamily="34" charset="0"/>
              </a:rPr>
              <a:t>oi aussi tu auras droit à la précarité :</a:t>
            </a:r>
          </a:p>
          <a:p>
            <a:pPr indent="360363">
              <a:lnSpc>
                <a:spcPct val="150000"/>
              </a:lnSpc>
            </a:pPr>
            <a:r>
              <a:rPr lang="fr-FR" sz="2800" b="1" dirty="0">
                <a:latin typeface="Liberation Sans" panose="020B0604020202020204" pitchFamily="34" charset="0"/>
              </a:rPr>
              <a:t>q</a:t>
            </a:r>
            <a:r>
              <a:rPr lang="fr-FR" sz="2800" b="1" dirty="0" smtClean="0">
                <a:latin typeface="Liberation Sans" panose="020B0604020202020204" pitchFamily="34" charset="0"/>
              </a:rPr>
              <a:t>uatre ans de CDD avant une éventuelle </a:t>
            </a:r>
            <a:r>
              <a:rPr lang="fr-FR" sz="2800" b="1" dirty="0" err="1" smtClean="0">
                <a:latin typeface="Liberation Sans" panose="020B0604020202020204" pitchFamily="34" charset="0"/>
              </a:rPr>
              <a:t>CDIsation</a:t>
            </a:r>
            <a:endParaRPr lang="fr-FR" sz="2800" b="1" dirty="0">
              <a:latin typeface="Liberation Sans" panose="020B0604020202020204" pitchFamily="34" charset="0"/>
            </a:endParaRPr>
          </a:p>
          <a:p>
            <a:pPr indent="360363">
              <a:lnSpc>
                <a:spcPct val="150000"/>
              </a:lnSpc>
            </a:pPr>
            <a:r>
              <a:rPr lang="fr-FR" sz="2800" b="1" dirty="0" smtClean="0">
                <a:latin typeface="Liberation Sans" panose="020B0604020202020204" pitchFamily="34" charset="0"/>
              </a:rPr>
              <a:t>au </a:t>
            </a:r>
            <a:r>
              <a:rPr lang="fr-FR" sz="2800" b="1" dirty="0">
                <a:latin typeface="Liberation Sans" panose="020B0604020202020204" pitchFamily="34" charset="0"/>
              </a:rPr>
              <a:t>lieu des 18 mois </a:t>
            </a:r>
            <a:r>
              <a:rPr lang="fr-FR" sz="2800" b="1" dirty="0" smtClean="0">
                <a:latin typeface="Liberation Sans" panose="020B0604020202020204" pitchFamily="34" charset="0"/>
              </a:rPr>
              <a:t>inscrits dans le code du travail…</a:t>
            </a:r>
            <a:endParaRPr lang="fr-FR" sz="2800" b="1" dirty="0">
              <a:latin typeface="Liberation Sans" panose="020B0604020202020204" pitchFamily="34" charset="0"/>
            </a:endParaRPr>
          </a:p>
          <a:p>
            <a:pPr algn="r">
              <a:lnSpc>
                <a:spcPct val="150000"/>
              </a:lnSpc>
            </a:pPr>
            <a:r>
              <a:rPr lang="fr-FR" sz="2000" b="1" i="1" dirty="0">
                <a:latin typeface="Liberation Sans" panose="020B0604020202020204" pitchFamily="34" charset="0"/>
              </a:rPr>
              <a:t>(Article </a:t>
            </a:r>
            <a:r>
              <a:rPr lang="fr-FR" sz="2000" b="1" i="1" dirty="0" smtClean="0">
                <a:latin typeface="Liberation Sans" panose="020B0604020202020204" pitchFamily="34" charset="0"/>
              </a:rPr>
              <a:t>4 </a:t>
            </a:r>
            <a:r>
              <a:rPr lang="fr-FR" sz="2000" b="1" i="1" dirty="0">
                <a:latin typeface="Liberation Sans" panose="020B0604020202020204" pitchFamily="34" charset="0"/>
              </a:rPr>
              <a:t>du projet de loi)</a:t>
            </a:r>
          </a:p>
          <a:p>
            <a:pPr>
              <a:lnSpc>
                <a:spcPct val="150000"/>
              </a:lnSpc>
            </a:pPr>
            <a:endParaRPr lang="fr-FR" sz="2800" b="1" dirty="0" smtClean="0">
              <a:latin typeface="Liberation Sans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fr-FR" sz="2800" b="1" dirty="0">
              <a:latin typeface="Liberation Sans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fr-FR" sz="2800" b="1" dirty="0">
              <a:latin typeface="Liberation Sans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fr-FR" sz="2800" b="1" dirty="0" smtClean="0">
                <a:latin typeface="Liberation Sans" panose="020B0604020202020204" pitchFamily="34" charset="0"/>
              </a:rPr>
              <a:t>C’est </a:t>
            </a:r>
            <a:r>
              <a:rPr lang="fr-FR" sz="2800" b="1" dirty="0">
                <a:latin typeface="Liberation Sans" panose="020B0604020202020204" pitchFamily="34" charset="0"/>
              </a:rPr>
              <a:t>comme ça que le Ministère envisage d’« améliorer l'attractivité des métiers scientifiques » !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712" y="2912673"/>
            <a:ext cx="2880320" cy="2676567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3237627" y="-27384"/>
            <a:ext cx="34307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b="1" dirty="0">
                <a:latin typeface="Liberation Sans" panose="020B0604020202020204" pitchFamily="34" charset="0"/>
              </a:rPr>
              <a:t>Avec la LPPR…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6859" y="5877272"/>
            <a:ext cx="1674693" cy="980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545315"/>
      </p:ext>
    </p:extLst>
  </p:cSld>
  <p:clrMapOvr>
    <a:masterClrMapping/>
  </p:clrMapOvr>
  <p:transition spd="slow" advClick="0" advTm="15000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584381" y="-27384"/>
            <a:ext cx="34307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b="1" dirty="0">
                <a:latin typeface="Liberation Sans" panose="020B0604020202020204" pitchFamily="34" charset="0"/>
              </a:rPr>
              <a:t>Avec la LPPR…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344488" y="612434"/>
            <a:ext cx="9049005" cy="53368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fr-FR" sz="2000" b="1" dirty="0">
                <a:latin typeface="Liberation Sans" panose="020B0604020202020204" pitchFamily="34" charset="0"/>
              </a:rPr>
              <a:t>Ton collègue </a:t>
            </a:r>
            <a:r>
              <a:rPr lang="fr-FR" sz="2000" b="1" dirty="0" smtClean="0">
                <a:latin typeface="Liberation Sans" panose="020B0604020202020204" pitchFamily="34" charset="0"/>
              </a:rPr>
              <a:t>ou ton chef pourra </a:t>
            </a:r>
            <a:r>
              <a:rPr lang="fr-FR" sz="2000" b="1" dirty="0">
                <a:latin typeface="Liberation Sans" panose="020B0604020202020204" pitchFamily="34" charset="0"/>
              </a:rPr>
              <a:t>exploiter </a:t>
            </a:r>
            <a:r>
              <a:rPr lang="fr-FR" sz="2000" b="1" dirty="0">
                <a:solidFill>
                  <a:srgbClr val="FF0000"/>
                </a:solidFill>
                <a:latin typeface="Liberation Sans" panose="020B0604020202020204" pitchFamily="34" charset="0"/>
              </a:rPr>
              <a:t>TES</a:t>
            </a:r>
            <a:r>
              <a:rPr lang="fr-FR" sz="2000" b="1" dirty="0">
                <a:latin typeface="Liberation Sans" panose="020B0604020202020204" pitchFamily="34" charset="0"/>
              </a:rPr>
              <a:t>  résultats :</a:t>
            </a:r>
          </a:p>
          <a:p>
            <a:pPr marL="541338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fr-FR" sz="2000" b="1" dirty="0">
                <a:latin typeface="Liberation Sans" panose="020B0604020202020204" pitchFamily="34" charset="0"/>
              </a:rPr>
              <a:t>pour monter une entreprise</a:t>
            </a:r>
          </a:p>
          <a:p>
            <a:pPr marL="541338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fr-FR" sz="2000" b="1" dirty="0">
                <a:latin typeface="Liberation Sans" panose="020B0604020202020204" pitchFamily="34" charset="0"/>
              </a:rPr>
              <a:t>ou dans une entreprise à laquelle il « apportera son concours »</a:t>
            </a:r>
          </a:p>
          <a:p>
            <a:pPr>
              <a:lnSpc>
                <a:spcPct val="120000"/>
              </a:lnSpc>
            </a:pPr>
            <a:endParaRPr lang="fr-FR" sz="1200" b="1" dirty="0">
              <a:latin typeface="Liberation Sans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fr-FR" sz="2000" b="1" dirty="0">
                <a:latin typeface="Liberation Sans" panose="020B0604020202020204" pitchFamily="34" charset="0"/>
              </a:rPr>
              <a:t>Il pourra alors :</a:t>
            </a:r>
          </a:p>
          <a:p>
            <a:pPr marL="541338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fr-FR" sz="2000" b="1" dirty="0">
                <a:latin typeface="Liberation Sans" panose="020B0604020202020204" pitchFamily="34" charset="0"/>
              </a:rPr>
              <a:t>Avoir des parts dans l’entreprise (qu’il pourra garder même s’il n’y travaille plus</a:t>
            </a:r>
            <a:r>
              <a:rPr lang="fr-FR" sz="2000" b="1" dirty="0" smtClean="0">
                <a:latin typeface="Liberation Sans" panose="020B0604020202020204" pitchFamily="34" charset="0"/>
              </a:rPr>
              <a:t>),</a:t>
            </a:r>
            <a:endParaRPr lang="fr-FR" sz="2000" b="1" dirty="0">
              <a:latin typeface="Liberation Sans" panose="020B0604020202020204" pitchFamily="34" charset="0"/>
            </a:endParaRPr>
          </a:p>
          <a:p>
            <a:pPr marL="541338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fr-FR" sz="2000" b="1" dirty="0">
                <a:latin typeface="Liberation Sans" panose="020B0604020202020204" pitchFamily="34" charset="0"/>
              </a:rPr>
              <a:t>Avoir des revenus  complémentaires qu’il pourra cumuler avec son </a:t>
            </a:r>
            <a:r>
              <a:rPr lang="fr-FR" sz="2000" b="1" dirty="0" smtClean="0">
                <a:latin typeface="Liberation Sans" panose="020B0604020202020204" pitchFamily="34" charset="0"/>
              </a:rPr>
              <a:t>salaire,</a:t>
            </a:r>
            <a:endParaRPr lang="fr-FR" sz="2000" b="1" dirty="0">
              <a:latin typeface="Liberation Sans" panose="020B0604020202020204" pitchFamily="34" charset="0"/>
            </a:endParaRPr>
          </a:p>
          <a:p>
            <a:pPr marL="541338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fr-FR" sz="2000" b="1" dirty="0">
                <a:latin typeface="Liberation Sans" panose="020B0604020202020204" pitchFamily="34" charset="0"/>
              </a:rPr>
              <a:t>Obtenir une promotion même s’il reste dans la boite et ce, sûrement avant toi, car il aura coché la case « valorisation » dans son dossier !</a:t>
            </a:r>
          </a:p>
          <a:p>
            <a:pPr algn="r">
              <a:lnSpc>
                <a:spcPct val="120000"/>
              </a:lnSpc>
            </a:pPr>
            <a:r>
              <a:rPr lang="fr-FR" b="1" i="1" dirty="0">
                <a:latin typeface="Liberation Sans" panose="020B0604020202020204" pitchFamily="34" charset="0"/>
              </a:rPr>
              <a:t>(Articles 12 et 13 du projet de loi)</a:t>
            </a:r>
          </a:p>
          <a:p>
            <a:pPr>
              <a:lnSpc>
                <a:spcPct val="120000"/>
              </a:lnSpc>
            </a:pPr>
            <a:endParaRPr lang="fr-FR" sz="1600" b="1" dirty="0">
              <a:latin typeface="Liberation Sans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fr-FR" sz="2000" b="1" dirty="0">
                <a:latin typeface="Liberation Sans" panose="020B0604020202020204" pitchFamily="34" charset="0"/>
              </a:rPr>
              <a:t>Et oui, les EPST doivent </a:t>
            </a:r>
            <a:r>
              <a:rPr lang="fr-FR" sz="2000" b="1" dirty="0" smtClean="0">
                <a:latin typeface="Liberation Sans" panose="020B0604020202020204" pitchFamily="34" charset="0"/>
              </a:rPr>
              <a:t>être le « </a:t>
            </a:r>
            <a:r>
              <a:rPr lang="fr-FR" sz="2000" b="1" i="1" dirty="0" smtClean="0">
                <a:solidFill>
                  <a:srgbClr val="FF0000"/>
                </a:solidFill>
                <a:latin typeface="Liberation Sans" panose="020B0604020202020204" pitchFamily="34" charset="0"/>
              </a:rPr>
              <a:t>bras </a:t>
            </a:r>
            <a:r>
              <a:rPr lang="fr-FR" sz="2000" b="1" i="1" dirty="0">
                <a:solidFill>
                  <a:srgbClr val="FF0000"/>
                </a:solidFill>
                <a:latin typeface="Liberation Sans" panose="020B0604020202020204" pitchFamily="34" charset="0"/>
              </a:rPr>
              <a:t>armé de l’ESRI au service de la relance </a:t>
            </a:r>
            <a:r>
              <a:rPr lang="fr-FR" sz="2000" b="1" i="1" dirty="0" smtClean="0">
                <a:latin typeface="Liberation Sans" panose="020B0604020202020204" pitchFamily="34" charset="0"/>
              </a:rPr>
              <a:t> » </a:t>
            </a:r>
            <a:r>
              <a:rPr lang="fr-FR" sz="2000" b="1" i="1" dirty="0">
                <a:latin typeface="Liberation Sans" panose="020B0604020202020204" pitchFamily="34" charset="0"/>
              </a:rPr>
              <a:t>!</a:t>
            </a:r>
          </a:p>
          <a:p>
            <a:pPr algn="r">
              <a:lnSpc>
                <a:spcPct val="120000"/>
              </a:lnSpc>
            </a:pPr>
            <a:r>
              <a:rPr lang="fr-FR" b="1" i="1" dirty="0">
                <a:latin typeface="Liberation Sans" panose="020B0604020202020204" pitchFamily="34" charset="0"/>
              </a:rPr>
              <a:t> (Rapport annexé au projet de loi)</a:t>
            </a:r>
            <a:endParaRPr lang="fr-FR" b="1" dirty="0">
              <a:latin typeface="Liberation Sans" panose="020B0604020202020204" pitchFamily="34" charset="0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7376" y="5930280"/>
            <a:ext cx="1584176" cy="927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910889"/>
      </p:ext>
    </p:extLst>
  </p:cSld>
  <p:clrMapOvr>
    <a:masterClrMapping/>
  </p:clrMapOvr>
  <p:transition spd="slow" advClick="0" advTm="20000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271185" y="1224192"/>
            <a:ext cx="9192705" cy="4382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fr-FR" sz="2400" b="1" dirty="0">
                <a:solidFill>
                  <a:srgbClr val="FF0000"/>
                </a:solidFill>
                <a:latin typeface="Liberation Sans" panose="020B0604020202020204" pitchFamily="34" charset="0"/>
              </a:rPr>
              <a:t>Supprimer le Crédit d’Impôts Recherche (CIR)… </a:t>
            </a:r>
            <a:r>
              <a:rPr lang="fr-FR" sz="2400" b="1" dirty="0">
                <a:latin typeface="Liberation Sans" panose="020B0604020202020204" pitchFamily="34" charset="0"/>
              </a:rPr>
              <a:t>(qui est une niche fiscale distribuée au privé quasiment sans aucun contrôle, comme le souligne la cour des comptes)</a:t>
            </a:r>
          </a:p>
          <a:p>
            <a:pPr>
              <a:lnSpc>
                <a:spcPct val="120000"/>
              </a:lnSpc>
            </a:pPr>
            <a:endParaRPr lang="fr-FR" sz="1400" b="1" dirty="0">
              <a:latin typeface="Liberation Sans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fr-FR" sz="2400" b="1" dirty="0">
                <a:latin typeface="Liberation Sans" panose="020B0604020202020204" pitchFamily="34" charset="0"/>
              </a:rPr>
              <a:t>… et utiliser les 6.5Md€ pour </a:t>
            </a:r>
            <a:r>
              <a:rPr lang="fr-FR" sz="2400" b="1" dirty="0">
                <a:solidFill>
                  <a:srgbClr val="FF0000"/>
                </a:solidFill>
                <a:latin typeface="Liberation Sans" panose="020B0604020202020204" pitchFamily="34" charset="0"/>
              </a:rPr>
              <a:t>embaucher et faire bosser plus de </a:t>
            </a:r>
            <a:endParaRPr lang="fr-FR" sz="2400" b="1" dirty="0" smtClean="0">
              <a:solidFill>
                <a:srgbClr val="FF0000"/>
              </a:solidFill>
              <a:latin typeface="Liberation Sans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fr-FR" sz="2400" b="1" dirty="0" smtClean="0">
                <a:solidFill>
                  <a:srgbClr val="FF0000"/>
                </a:solidFill>
                <a:latin typeface="Liberation Sans" panose="020B0604020202020204" pitchFamily="34" charset="0"/>
              </a:rPr>
              <a:t>60 </a:t>
            </a:r>
            <a:r>
              <a:rPr lang="fr-FR" sz="2400" b="1" dirty="0">
                <a:solidFill>
                  <a:srgbClr val="FF0000"/>
                </a:solidFill>
                <a:latin typeface="Liberation Sans" panose="020B0604020202020204" pitchFamily="34" charset="0"/>
              </a:rPr>
              <a:t>000 titulaires</a:t>
            </a:r>
            <a:r>
              <a:rPr lang="fr-FR" sz="2400" b="1" dirty="0">
                <a:latin typeface="Liberation Sans" panose="020B0604020202020204" pitchFamily="34" charset="0"/>
              </a:rPr>
              <a:t>.*</a:t>
            </a:r>
          </a:p>
          <a:p>
            <a:pPr>
              <a:lnSpc>
                <a:spcPct val="120000"/>
              </a:lnSpc>
            </a:pPr>
            <a:endParaRPr lang="fr-FR" sz="1400" b="1" dirty="0">
              <a:latin typeface="Liberation Sans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fr-FR" sz="2400" b="1" dirty="0">
                <a:latin typeface="Liberation Sans" panose="020B0604020202020204" pitchFamily="34" charset="0"/>
              </a:rPr>
              <a:t>Au lieu de ça, </a:t>
            </a:r>
            <a:r>
              <a:rPr lang="fr-FR" sz="2400" b="1" dirty="0">
                <a:solidFill>
                  <a:srgbClr val="FF0000"/>
                </a:solidFill>
                <a:latin typeface="Liberation Sans" panose="020B0604020202020204" pitchFamily="34" charset="0"/>
              </a:rPr>
              <a:t>la LPPR prévoit de renforcer le CIR !</a:t>
            </a:r>
          </a:p>
          <a:p>
            <a:pPr algn="r">
              <a:lnSpc>
                <a:spcPct val="120000"/>
              </a:lnSpc>
            </a:pPr>
            <a:r>
              <a:rPr lang="fr-FR" sz="2000" b="1" i="1" dirty="0">
                <a:latin typeface="Liberation Sans" panose="020B0604020202020204" pitchFamily="34" charset="0"/>
              </a:rPr>
              <a:t>(Rapport annexé au projet de loi)</a:t>
            </a:r>
            <a:endParaRPr lang="fr-FR" sz="2000" b="1" dirty="0">
              <a:latin typeface="Liberation Sans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fr-FR" sz="2400" b="1" dirty="0">
              <a:latin typeface="Liberation Sans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fr-FR" b="1" dirty="0">
                <a:latin typeface="Liberation Sans" panose="020B0604020202020204" pitchFamily="34" charset="0"/>
              </a:rPr>
              <a:t>* Sur la base du coût d’un emploi entièrement environné au CNRS soit 105000€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6858" y="5877272"/>
            <a:ext cx="1674693" cy="980728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442110" y="0"/>
            <a:ext cx="92634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latin typeface="Liberation Sans" panose="020B0604020202020204" pitchFamily="34" charset="0"/>
              </a:rPr>
              <a:t>Une autre loi de programmation POUR la Recherche pourrait…</a:t>
            </a:r>
          </a:p>
        </p:txBody>
      </p:sp>
    </p:spTree>
    <p:extLst>
      <p:ext uri="{BB962C8B-B14F-4D97-AF65-F5344CB8AC3E}">
        <p14:creationId xmlns:p14="http://schemas.microsoft.com/office/powerpoint/2010/main" val="893368093"/>
      </p:ext>
    </p:extLst>
  </p:cSld>
  <p:clrMapOvr>
    <a:masterClrMapping/>
  </p:clrMapOvr>
  <p:transition spd="slow" advClick="0" advTm="20000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44488" y="847612"/>
            <a:ext cx="5420074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b="1" cap="small" dirty="0" smtClean="0">
                <a:solidFill>
                  <a:srgbClr val="FF0000"/>
                </a:solidFill>
                <a:latin typeface="Liberation Sans" panose="020B0604020202020204" pitchFamily="34" charset="0"/>
              </a:rPr>
              <a:t>L</a:t>
            </a:r>
            <a:r>
              <a:rPr lang="fr-FR" sz="4000" b="1" cap="small" dirty="0" smtClean="0">
                <a:latin typeface="Liberation Sans" panose="020B0604020202020204" pitchFamily="34" charset="0"/>
              </a:rPr>
              <a:t>uttons</a:t>
            </a:r>
            <a:r>
              <a:rPr lang="fr-FR" sz="4000" b="1" dirty="0" smtClean="0">
                <a:latin typeface="Liberation Sans" panose="020B0604020202020204" pitchFamily="34" charset="0"/>
              </a:rPr>
              <a:t> </a:t>
            </a:r>
            <a:r>
              <a:rPr lang="fr-FR" sz="4000" dirty="0" smtClean="0">
                <a:latin typeface="Liberation Sans" panose="020B0604020202020204" pitchFamily="34" charset="0"/>
              </a:rPr>
              <a:t>contre la</a:t>
            </a:r>
          </a:p>
          <a:p>
            <a:pPr>
              <a:tabLst>
                <a:tab pos="360363" algn="l"/>
              </a:tabLst>
            </a:pPr>
            <a:r>
              <a:rPr lang="fr-FR" sz="4000" b="1" dirty="0">
                <a:latin typeface="Liberation Sans" panose="020B0604020202020204" pitchFamily="34" charset="0"/>
              </a:rPr>
              <a:t>	</a:t>
            </a:r>
            <a:r>
              <a:rPr lang="fr-FR" sz="4000" b="1" cap="small" dirty="0" smtClean="0">
                <a:solidFill>
                  <a:srgbClr val="FF0000"/>
                </a:solidFill>
                <a:latin typeface="Liberation Sans" panose="020B0604020202020204" pitchFamily="34" charset="0"/>
              </a:rPr>
              <a:t>P</a:t>
            </a:r>
            <a:r>
              <a:rPr lang="fr-FR" sz="4000" b="1" cap="small" dirty="0" smtClean="0">
                <a:latin typeface="Liberation Sans" panose="020B0604020202020204" pitchFamily="34" charset="0"/>
              </a:rPr>
              <a:t>récarisation</a:t>
            </a:r>
            <a:r>
              <a:rPr lang="fr-FR" sz="4000" b="1" dirty="0" smtClean="0">
                <a:latin typeface="Liberation Sans" panose="020B0604020202020204" pitchFamily="34" charset="0"/>
              </a:rPr>
              <a:t> </a:t>
            </a:r>
            <a:r>
              <a:rPr lang="fr-FR" sz="4000" dirty="0" smtClean="0">
                <a:latin typeface="Liberation Sans" panose="020B0604020202020204" pitchFamily="34" charset="0"/>
              </a:rPr>
              <a:t>et la</a:t>
            </a:r>
          </a:p>
          <a:p>
            <a:pPr>
              <a:tabLst>
                <a:tab pos="720725" algn="l"/>
              </a:tabLst>
            </a:pPr>
            <a:r>
              <a:rPr lang="fr-FR" sz="4000" b="1" dirty="0" smtClean="0">
                <a:latin typeface="Liberation Sans" panose="020B0604020202020204" pitchFamily="34" charset="0"/>
              </a:rPr>
              <a:t>	</a:t>
            </a:r>
            <a:r>
              <a:rPr lang="fr-FR" sz="4000" b="1" cap="small" dirty="0" smtClean="0">
                <a:solidFill>
                  <a:srgbClr val="FF0000"/>
                </a:solidFill>
                <a:latin typeface="Liberation Sans" panose="020B0604020202020204" pitchFamily="34" charset="0"/>
              </a:rPr>
              <a:t>P</a:t>
            </a:r>
            <a:r>
              <a:rPr lang="fr-FR" sz="4000" b="1" cap="small" dirty="0" smtClean="0">
                <a:latin typeface="Liberation Sans" panose="020B0604020202020204" pitchFamily="34" charset="0"/>
              </a:rPr>
              <a:t>rivatisation </a:t>
            </a:r>
            <a:r>
              <a:rPr lang="fr-FR" sz="4000" dirty="0" smtClean="0">
                <a:latin typeface="Liberation Sans" panose="020B0604020202020204" pitchFamily="34" charset="0"/>
              </a:rPr>
              <a:t>de la </a:t>
            </a:r>
          </a:p>
          <a:p>
            <a:pPr>
              <a:tabLst>
                <a:tab pos="1081088" algn="l"/>
              </a:tabLst>
            </a:pPr>
            <a:r>
              <a:rPr lang="fr-FR" sz="4000" b="1" dirty="0" smtClean="0">
                <a:latin typeface="Liberation Sans" panose="020B0604020202020204" pitchFamily="34" charset="0"/>
              </a:rPr>
              <a:t>	</a:t>
            </a:r>
            <a:r>
              <a:rPr lang="fr-FR" sz="4000" b="1" cap="small" dirty="0" smtClean="0">
                <a:solidFill>
                  <a:srgbClr val="FF0000"/>
                </a:solidFill>
                <a:latin typeface="Liberation Sans" panose="020B0604020202020204" pitchFamily="34" charset="0"/>
              </a:rPr>
              <a:t>R</a:t>
            </a:r>
            <a:r>
              <a:rPr lang="fr-FR" sz="4000" b="1" cap="small" dirty="0" smtClean="0">
                <a:latin typeface="Liberation Sans" panose="020B0604020202020204" pitchFamily="34" charset="0"/>
              </a:rPr>
              <a:t>echerche !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0388" y="1252818"/>
            <a:ext cx="3616414" cy="2896262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1964" y="5815843"/>
            <a:ext cx="1779588" cy="1042157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2420095" y="4737918"/>
            <a:ext cx="506581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5400" b="1" dirty="0" smtClean="0">
                <a:latin typeface="Liberation Sans" panose="020B0604020202020204" pitchFamily="34" charset="0"/>
              </a:rPr>
              <a:t>NON à la LPPR</a:t>
            </a:r>
          </a:p>
        </p:txBody>
      </p:sp>
    </p:spTree>
    <p:extLst>
      <p:ext uri="{BB962C8B-B14F-4D97-AF65-F5344CB8AC3E}">
        <p14:creationId xmlns:p14="http://schemas.microsoft.com/office/powerpoint/2010/main" val="899318875"/>
      </p:ext>
    </p:extLst>
  </p:cSld>
  <p:clrMapOvr>
    <a:masterClrMapping/>
  </p:clrMapOvr>
  <p:transition spd="slow" advClick="0" advTm="20000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656</TotalTime>
  <Words>471</Words>
  <Application>Microsoft Office PowerPoint</Application>
  <PresentationFormat>Format A4 (210 x 297 mm)</PresentationFormat>
  <Paragraphs>94</Paragraphs>
  <Slides>10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2" baseType="lpstr">
      <vt:lpstr>Thème Office</vt:lpstr>
      <vt:lpstr>SPW 12.0 Graph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Ja</dc:creator>
  <cp:lastModifiedBy>Ja</cp:lastModifiedBy>
  <cp:revision>46</cp:revision>
  <dcterms:created xsi:type="dcterms:W3CDTF">2020-06-29T09:55:15Z</dcterms:created>
  <dcterms:modified xsi:type="dcterms:W3CDTF">2020-07-06T09:49:18Z</dcterms:modified>
</cp:coreProperties>
</file>